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B9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845E7-6903-45D7-71CE-806F54342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FCD7BC-6083-EE8F-5EB9-4F11CE7F4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E1660-FEBF-B98D-8E07-EAB3D28C2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2F0A0-5CEC-2DF7-8A78-E11F0467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E1487-FCF8-3B87-5943-DF2F435C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18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923E-F4A7-3685-E958-D99CC2A6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6CDA0B-3715-DD90-8F6B-E69C37B84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E427A-3BFC-4683-4A89-5F1DF7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F1062-3CD9-4633-A035-E3856168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24BBF-A45E-94A7-30CD-3324CD49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40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48CD3-0ABD-2611-7F97-D7674936C1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1A7CD-E4F6-A153-29BF-B0EA299D7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95871-F0D9-58CD-2D40-C0BF328BA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0157E-4013-59C0-4F2C-9D23653BA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0D356-F83A-4CEE-C910-92FC9BC6D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481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EF27-6AC2-81BB-72FF-BED7440E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2B56D-5E82-EAA9-EEA7-775109892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5BCF5-3D49-32C7-68AB-60F34292F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E475F-4347-37B8-A9A4-1711B956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B2110-4A84-04EB-27B1-AFCFCC486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824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6151-10DA-C2BC-071A-D86BE1BF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D270E-2E47-26A2-CDBC-833B2A504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AE604-8702-4330-5B71-3D61C4926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F8981-87E9-3A89-5F82-C1A51ED0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0DC7-3543-8C41-0466-2C5EA307F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5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679C-BBCF-9F5C-E241-DA102F54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1E025-50F6-E88E-1F16-8A7BBE446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DBF0F-15D7-0176-C56C-4939CDE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129AB-4CEE-6C37-AD8D-51A9F366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BF2ED-61A1-E50D-F7D7-816F8BD64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838F1-41D0-DB6E-5202-DCEE27FF2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82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046-3C6F-1021-34E8-1AC3BAFE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56EBC-5269-E432-66C6-9EFF125B7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9B4D4-DC67-5C50-F4C5-4DA1B6D3B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7472A-A5EE-C11F-5054-2FF52D883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88F3E2-4EFB-424D-EF05-44637145C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A37D0-7072-4C91-EFD3-FA5AA4A32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96C151-A195-BE6F-0119-07345BD0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B2E72C-D961-3EB6-340E-597F594F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44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374DF-F155-B412-6E15-737BF386D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A798C-7782-63D0-3AB6-8EB38A2E4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54887B-A920-9C07-9B07-09CBFAB57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D968A-35E4-B823-109E-5D306794E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32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7DD34D-13C6-9BFC-3255-D48BDFAAF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1DCCF-14DB-14B7-6F91-9AF2D69B6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4CC12-DB10-5DAC-B24F-113933342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249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28D4-FBDA-BB4D-DBBB-4FAF42571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BA844-30E8-426B-3D7A-FC596639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72E9E-7A29-C669-4531-50FA86DF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5011A-FFAB-3307-F65C-B1F9C965A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1B085-A838-7C10-146F-309B2B01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00103-3FD9-F6E1-7083-8B4B0AA8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69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CDE2-5F58-713F-CB07-FB0D5AFC6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6DFA5E-AF39-9D98-E464-5842F88E95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6E7F1F-5D5B-2ECD-B53D-338D84954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A77FB-69D0-1184-6A55-360837D33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30BE8-373C-5793-05F0-2797830C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30759-2B06-6034-F5B4-D7A5590F2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971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5975F-1B53-B99E-1F5F-1FA4F7065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13D00-07FB-95E3-FB9D-B5790C200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BFEC6-F846-FB06-21EA-60B312578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005AC-079B-4535-B2B2-20AFB5D9E41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4E5E3-9849-6CA9-EF88-B9A07C3CC0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3A713-8D77-DB02-6A2A-38E2EA6D4D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2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6852975" y="3235569"/>
            <a:ext cx="5436159" cy="30245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Century Gothic" panose="020B0502020202020204" pitchFamily="34" charset="0"/>
                <a:ea typeface="+mj-ea"/>
                <a:cs typeface="+mj-cs"/>
              </a:rPr>
              <a:t>Measuring </a:t>
            </a:r>
            <a:r>
              <a:rPr lang="en-US" sz="4800" b="1" dirty="0">
                <a:solidFill>
                  <a:schemeClr val="accent4"/>
                </a:solidFill>
                <a:latin typeface="Century Gothic" panose="020B0502020202020204" pitchFamily="34" charset="0"/>
                <a:ea typeface="+mj-ea"/>
                <a:cs typeface="+mj-cs"/>
              </a:rPr>
              <a:t>Sales</a:t>
            </a:r>
            <a:r>
              <a:rPr lang="en-US" sz="4800" b="1" dirty="0">
                <a:latin typeface="Century Gothic" panose="020B0502020202020204" pitchFamily="34" charset="0"/>
                <a:ea typeface="+mj-ea"/>
                <a:cs typeface="+mj-cs"/>
              </a:rPr>
              <a:t> </a:t>
            </a:r>
            <a:r>
              <a:rPr lang="en-US" sz="4800" b="1" dirty="0">
                <a:solidFill>
                  <a:schemeClr val="accent4"/>
                </a:solidFill>
                <a:latin typeface="Century Gothic" panose="020B0502020202020204" pitchFamily="34" charset="0"/>
                <a:ea typeface="+mj-ea"/>
                <a:cs typeface="+mj-cs"/>
              </a:rPr>
              <a:t>Performance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Century Gothic" panose="020B0502020202020204" pitchFamily="34" charset="0"/>
                <a:ea typeface="+mj-ea"/>
                <a:cs typeface="+mj-cs"/>
              </a:rPr>
              <a:t>using simple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chemeClr val="accent4"/>
                </a:solidFill>
                <a:latin typeface="Century Gothic" panose="020B0502020202020204" pitchFamily="34" charset="0"/>
                <a:ea typeface="+mj-ea"/>
                <a:cs typeface="+mj-cs"/>
              </a:rPr>
              <a:t>Statistical Models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1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3B696251-28A7-9D03-737B-CE17865241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425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68376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5787746" y="990599"/>
            <a:ext cx="59487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Price’s Law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applied to a sales organization estimates that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50% of your sales performance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will be attributed to the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square root of the number of the salespeople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endParaRPr lang="en-US" sz="3600" dirty="0">
              <a:solidFill>
                <a:schemeClr val="accent4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 descr="A picture containing person, indoor, standing, ceiling&#10;&#10;Description automatically generated">
            <a:extLst>
              <a:ext uri="{FF2B5EF4-FFF2-40B4-BE49-F238E27FC236}">
                <a16:creationId xmlns:a16="http://schemas.microsoft.com/office/drawing/2014/main" id="{AFEBE241-2CB6-CEC3-1CFC-2733E5E95E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21" y="990599"/>
            <a:ext cx="4876800" cy="487680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075170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5787746" y="990599"/>
            <a:ext cx="599897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Regression to the mean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can be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applied to estimating a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new salesperson's quota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,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which states that a salesperson will likely perform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closer to the average of the overall sales team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rather than being an outlier</a:t>
            </a:r>
          </a:p>
        </p:txBody>
      </p:sp>
      <p:pic>
        <p:nvPicPr>
          <p:cNvPr id="3" name="Picture 2" descr="A picture containing person, person, computer, indoor&#10;&#10;Description automatically generated">
            <a:extLst>
              <a:ext uri="{FF2B5EF4-FFF2-40B4-BE49-F238E27FC236}">
                <a16:creationId xmlns:a16="http://schemas.microsoft.com/office/drawing/2014/main" id="{AFAA9A20-FB85-D60D-924F-6AE9E3C0D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52" y="990599"/>
            <a:ext cx="4876800" cy="487680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358407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6091AA-BAA7-EDE9-B070-91CBCBE36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52" y="990599"/>
            <a:ext cx="4876800" cy="487680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5787746" y="990599"/>
            <a:ext cx="59487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Law of Large Numbers (Averages)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states that after enough sales engagements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consistent sales trends will begin to emerge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that can be used to forecast future sales success goals</a:t>
            </a:r>
            <a:endParaRPr lang="en-US" sz="3600" dirty="0">
              <a:solidFill>
                <a:schemeClr val="accent4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709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headphones&#10;&#10;Description automatically generated with medium confidence">
            <a:extLst>
              <a:ext uri="{FF2B5EF4-FFF2-40B4-BE49-F238E27FC236}">
                <a16:creationId xmlns:a16="http://schemas.microsoft.com/office/drawing/2014/main" id="{A442B87E-2AAB-6C6F-9058-552A6C13B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52" y="990599"/>
            <a:ext cx="4876800" cy="487680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5787746" y="990599"/>
            <a:ext cx="59487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Simple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 statistical distributions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like the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negative binomial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can be used to estimate the numerical count of required customer calls to attain a certain amount of successful sales</a:t>
            </a:r>
            <a:endParaRPr lang="en-US" sz="3600" dirty="0">
              <a:solidFill>
                <a:schemeClr val="accent4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396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9090071" y="1788756"/>
            <a:ext cx="3006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= </a:t>
            </a:r>
            <a:r>
              <a:rPr lang="en-US" sz="24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$1.6 million /year</a:t>
            </a:r>
          </a:p>
          <a:p>
            <a:r>
              <a:rPr lang="en-US" sz="24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Sales performance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2614283" y="1774570"/>
            <a:ext cx="783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3F7598E-D0E9-7CB0-D56D-4019DDE190E5}"/>
              </a:ext>
            </a:extLst>
          </p:cNvPr>
          <p:cNvSpPr/>
          <p:nvPr/>
        </p:nvSpPr>
        <p:spPr>
          <a:xfrm rot="5400000">
            <a:off x="1377356" y="547568"/>
            <a:ext cx="269978" cy="2562016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F459CC-9B21-70E7-EC81-4298910F2B0B}"/>
              </a:ext>
            </a:extLst>
          </p:cNvPr>
          <p:cNvSpPr txBox="1"/>
          <p:nvPr/>
        </p:nvSpPr>
        <p:spPr>
          <a:xfrm>
            <a:off x="353414" y="1069813"/>
            <a:ext cx="23178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1) Make your intuitive guess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89F879-4A8C-EDDD-77D7-0A44701ED8C4}"/>
              </a:ext>
            </a:extLst>
          </p:cNvPr>
          <p:cNvSpPr txBox="1"/>
          <p:nvPr/>
        </p:nvSpPr>
        <p:spPr>
          <a:xfrm>
            <a:off x="95054" y="2045626"/>
            <a:ext cx="3324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$2 million / year 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sales performance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B54CB75-A455-86D7-909C-5A54EA156585}"/>
              </a:ext>
            </a:extLst>
          </p:cNvPr>
          <p:cNvSpPr txBox="1"/>
          <p:nvPr/>
        </p:nvSpPr>
        <p:spPr>
          <a:xfrm>
            <a:off x="2614283" y="1069813"/>
            <a:ext cx="3818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2) Estimate the value of information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(correlation or cognitive coefficient)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CD5B5222-7042-2144-2118-4548E344E759}"/>
              </a:ext>
            </a:extLst>
          </p:cNvPr>
          <p:cNvSpPr/>
          <p:nvPr/>
        </p:nvSpPr>
        <p:spPr>
          <a:xfrm rot="5400000">
            <a:off x="4388503" y="555221"/>
            <a:ext cx="269978" cy="2562016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E7476F-A984-847A-EF5D-7AF1A2C47E18}"/>
              </a:ext>
            </a:extLst>
          </p:cNvPr>
          <p:cNvSpPr txBox="1"/>
          <p:nvPr/>
        </p:nvSpPr>
        <p:spPr>
          <a:xfrm>
            <a:off x="2861350" y="2064519"/>
            <a:ext cx="3324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30% 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(0.3)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F4635D-3335-D213-FC87-A6729DC14A3B}"/>
              </a:ext>
            </a:extLst>
          </p:cNvPr>
          <p:cNvSpPr txBox="1"/>
          <p:nvPr/>
        </p:nvSpPr>
        <p:spPr>
          <a:xfrm>
            <a:off x="5673151" y="1756259"/>
            <a:ext cx="783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+</a:t>
            </a:r>
          </a:p>
        </p:txBody>
      </p:sp>
      <p:sp>
        <p:nvSpPr>
          <p:cNvPr id="24" name="Left Brace 23">
            <a:extLst>
              <a:ext uri="{FF2B5EF4-FFF2-40B4-BE49-F238E27FC236}">
                <a16:creationId xmlns:a16="http://schemas.microsoft.com/office/drawing/2014/main" id="{2A0D79AC-A224-B3EE-3CF5-210F1CCF621A}"/>
              </a:ext>
            </a:extLst>
          </p:cNvPr>
          <p:cNvSpPr/>
          <p:nvPr/>
        </p:nvSpPr>
        <p:spPr>
          <a:xfrm rot="5400000">
            <a:off x="7504439" y="553155"/>
            <a:ext cx="269978" cy="2562016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2073EA-FDA8-7178-59A3-66A3687D50B6}"/>
              </a:ext>
            </a:extLst>
          </p:cNvPr>
          <p:cNvSpPr txBox="1"/>
          <p:nvPr/>
        </p:nvSpPr>
        <p:spPr>
          <a:xfrm>
            <a:off x="6358420" y="1087308"/>
            <a:ext cx="2562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3) Identify the mean (average)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A28D3F-513B-42D5-CD7A-83EB59ADB01F}"/>
              </a:ext>
            </a:extLst>
          </p:cNvPr>
          <p:cNvSpPr txBox="1"/>
          <p:nvPr/>
        </p:nvSpPr>
        <p:spPr>
          <a:xfrm>
            <a:off x="6222138" y="2051213"/>
            <a:ext cx="28314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$1 million / year </a:t>
            </a:r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sales performance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C85868-E693-4F54-A124-5501E7FAF874}"/>
              </a:ext>
            </a:extLst>
          </p:cNvPr>
          <p:cNvSpPr txBox="1"/>
          <p:nvPr/>
        </p:nvSpPr>
        <p:spPr>
          <a:xfrm>
            <a:off x="9312500" y="1069812"/>
            <a:ext cx="2562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4) Calibrated Prediction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(regressed to the mean)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574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503F0AA-17BD-304B-8B2F-3299FC2ABB78}">
  <we:reference id="f12c312d-282a-4734-8843-05915fdfef0b" version="4.3.3.0" store="EXCatalog" storeType="EXCatalog"/>
  <we:alternateReferences>
    <we:reference id="WA104178141" version="4.3.3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1937</TotalTime>
  <Words>194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Bart Czernicki</dc:creator>
  <cp:lastModifiedBy>Bart Czernicki</cp:lastModifiedBy>
  <cp:revision>63</cp:revision>
  <dcterms:created xsi:type="dcterms:W3CDTF">2022-12-22T15:43:25Z</dcterms:created>
  <dcterms:modified xsi:type="dcterms:W3CDTF">2023-02-01T16:02:44Z</dcterms:modified>
</cp:coreProperties>
</file>

<file path=docProps/thumbnail.jpeg>
</file>